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2" r:id="rId3"/>
    <p:sldId id="257" r:id="rId4"/>
    <p:sldId id="258" r:id="rId5"/>
    <p:sldId id="311" r:id="rId6"/>
    <p:sldId id="259" r:id="rId7"/>
    <p:sldId id="261" r:id="rId8"/>
    <p:sldId id="262" r:id="rId9"/>
    <p:sldId id="263" r:id="rId10"/>
    <p:sldId id="279" r:id="rId11"/>
    <p:sldId id="280" r:id="rId12"/>
    <p:sldId id="284" r:id="rId13"/>
    <p:sldId id="285" r:id="rId14"/>
    <p:sldId id="286" r:id="rId15"/>
    <p:sldId id="287" r:id="rId16"/>
    <p:sldId id="281" r:id="rId17"/>
    <p:sldId id="282" r:id="rId18"/>
    <p:sldId id="28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74" r:id="rId41"/>
    <p:sldId id="275" r:id="rId42"/>
    <p:sldId id="276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4" r:id="rId55"/>
    <p:sldId id="325" r:id="rId56"/>
    <p:sldId id="336" r:id="rId57"/>
    <p:sldId id="339" r:id="rId58"/>
    <p:sldId id="358" r:id="rId59"/>
    <p:sldId id="340" r:id="rId60"/>
    <p:sldId id="341" r:id="rId61"/>
    <p:sldId id="342" r:id="rId62"/>
    <p:sldId id="343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7" r:id="rId7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0F3C6-08E8-4A4A-8B62-0A026E4B2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10FBB1-7327-4153-B57F-7B275EDED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6DCA11-380E-4EA3-AF94-035E354F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03D15-1F85-40AB-9503-1C704243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627DAE-7DA8-453A-9026-66FCA478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8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A4B8D-BBF4-4A9D-B664-A40EB790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C0F236-A45A-4551-8598-A7C350071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CE6DA3-91E5-475A-BF7E-78305382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6ACED6-6F86-4207-AF53-155498B0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35083C-C098-4F1C-A98F-0EBBFB62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52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DA5967-50DC-43FF-AEB2-7AA8D50DA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1BA06-8021-48D1-8FBC-607C6BAB5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37B8E0-9AAC-4DE4-AA84-C73B9C48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69889-3DC7-4216-9D32-327A8270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115539-1BEF-41C9-96BB-CC58D74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8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E6BBE-DF32-4B1C-9933-7FF8ABC6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4664DA-6DB9-4DA9-889E-484B171D8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008A91-ECFD-478E-BBD3-85FBEFAE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E56FBA-C9A0-44BE-B8D1-B8890A5A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6547F6-5273-4E96-9C6E-0A935210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95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637E40-A850-465A-AF40-68BC4F33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867357-951B-46D3-8DEC-6589B6830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A56A10-35FE-4F9F-B2DC-50DD90C4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2D385-BCC1-48D7-BABB-717DA57D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BDED72-510B-4ED6-A963-6C279643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08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69EB31-C400-4E52-9B59-BD82FEFB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077C0-E175-4CBA-8D50-C530B5455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BA5EC4-65DB-4F8B-B111-E1CD6415C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70D274-EEBA-41C6-8CBF-D67AAB33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A1AD5F-EA6C-40A8-9826-5B44BB20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E0F034-E804-4C9F-A053-EC367ED8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5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474A1-61BD-40E9-A070-F0FFFCEA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5381B8-5BC3-41C1-8600-DFE50B8EA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5D67A5-C7EE-4B40-996A-4866F7769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92C0BE-EA50-4EAD-961C-48CCF6023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D78BDB-6B44-4DB4-8382-D06E9472AA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2D23877-7179-44F6-9856-6D14424C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8143BC-B5C2-4DCD-A7F1-B8EA419E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39BF4DF-2CCF-4145-B622-01315329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99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19DC29-93D1-4F07-8246-5838A59EA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71E26B-9B7F-483F-8394-A15F925A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B260DD-69A7-4E1C-B4CA-408E9FDB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581E4DD-B832-42EA-A9C6-E0E2B86E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697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8AF8D88-114F-4787-A270-45409C4F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0B8E33-1E13-4DD2-8D71-24971AEC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BA18A7-8A45-4286-80E2-81A4BD5A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11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0B1DB-0565-432D-9D9C-A50AB545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220B89-1A31-43A0-9D48-AFA637AE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41F3E1-FBD5-42AD-A16F-593F8EFDA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F32A4F-B2FE-4DED-AAD0-CB1F2468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50664A-22FE-4148-858C-B4E903E0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D4950F-C433-422C-96A0-F46FF17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73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5E1D-A112-43C4-9A11-621E968C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FEC938-3318-427C-BB7E-FBE820021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4CEAE2-AF5C-4984-9880-1C2815F19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E8A7EE-4E54-45E7-805D-480E1CC8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E20A96-7712-40AF-AD3F-F825BE43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8F243D-7687-4444-9D58-C06D9281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17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9C06002-E4B6-44BC-BFA0-BA2B2855D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502B38-BE99-4F45-B009-1BED753C7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1F0531-2186-4F7A-BA19-A4B8243FA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1CCC9-6142-4398-8C5B-5167EC22FEBF}" type="datetimeFigureOut">
              <a:rPr lang="zh-TW" altLang="en-US" smtClean="0"/>
              <a:t>2022/11/5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938BD3-9C2B-4CBD-BD14-4E8D3909F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A839B4-52BE-45E5-9AD4-B439FCD67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00F78-63B2-413F-9B92-79A58E3F2E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49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ikit-learn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E81B1-4D23-4E48-A19E-2D7FC224EB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AD458A-B7AE-4731-B15C-51E927C61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</a:t>
            </a:r>
            <a:r>
              <a:rPr lang="en-US" altLang="zh-TW" sz="32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</a:t>
            </a:r>
            <a:r>
              <a:rPr lang="en-US" altLang="zh-TW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Basic Python Instructions</a:t>
            </a:r>
            <a:endParaRPr lang="zh-TW" altLang="en-US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08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397D6-363F-470D-89E5-7CF8C2DA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DFB4A9-0A78-4CE8-9BAB-2CA3052F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3D5EE3-EB82-41A2-99DE-5EA5893B8D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37072"/>
            <a:ext cx="8839200" cy="53284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17708A-8BA9-4D3B-90E6-51AFE18B7E67}"/>
              </a:ext>
            </a:extLst>
          </p:cNvPr>
          <p:cNvSpPr/>
          <p:nvPr/>
        </p:nvSpPr>
        <p:spPr>
          <a:xfrm>
            <a:off x="8366441" y="5105241"/>
            <a:ext cx="1110934" cy="981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815ABB-32BE-495F-9F77-BF5B785FD417}"/>
              </a:ext>
            </a:extLst>
          </p:cNvPr>
          <p:cNvSpPr/>
          <p:nvPr/>
        </p:nvSpPr>
        <p:spPr>
          <a:xfrm>
            <a:off x="9671366" y="1337072"/>
            <a:ext cx="387034" cy="488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928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E5DEFC-645A-4B0C-AA39-B1B70107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56DE9-E303-49A4-BC8E-9B7B9C91C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5C0D94-18AD-4CEB-BDA1-684EC40E5E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97" y="781050"/>
            <a:ext cx="9121855" cy="58686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11E01D-4AE3-4F6F-9C0F-10EAFBFA86A0}"/>
              </a:ext>
            </a:extLst>
          </p:cNvPr>
          <p:cNvSpPr/>
          <p:nvPr/>
        </p:nvSpPr>
        <p:spPr>
          <a:xfrm>
            <a:off x="1446408" y="4015145"/>
            <a:ext cx="1930480" cy="39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1665221-44C3-46E6-90BB-44A0FD0E65F2}"/>
              </a:ext>
            </a:extLst>
          </p:cNvPr>
          <p:cNvSpPr/>
          <p:nvPr/>
        </p:nvSpPr>
        <p:spPr>
          <a:xfrm>
            <a:off x="3617396" y="5871925"/>
            <a:ext cx="1930480" cy="390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0B74472-B26C-41CE-A2C5-8179796AEAF0}"/>
              </a:ext>
            </a:extLst>
          </p:cNvPr>
          <p:cNvSpPr/>
          <p:nvPr/>
        </p:nvSpPr>
        <p:spPr>
          <a:xfrm>
            <a:off x="3617396" y="3910946"/>
            <a:ext cx="1630879" cy="193573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橢圓形圖說文字 304">
            <a:extLst>
              <a:ext uri="{FF2B5EF4-FFF2-40B4-BE49-F238E27FC236}">
                <a16:creationId xmlns:a16="http://schemas.microsoft.com/office/drawing/2014/main" id="{A9ADFF6D-F3DD-4760-BE84-CFECC288A55D}"/>
              </a:ext>
            </a:extLst>
          </p:cNvPr>
          <p:cNvSpPr/>
          <p:nvPr/>
        </p:nvSpPr>
        <p:spPr>
          <a:xfrm>
            <a:off x="5802271" y="4074270"/>
            <a:ext cx="3217903" cy="804545"/>
          </a:xfrm>
          <a:prstGeom prst="wedgeEllipseCallout">
            <a:avLst>
              <a:gd name="adj1" fmla="val -65428"/>
              <a:gd name="adj2" fmla="val 4005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剛開始，此處找不到</a:t>
            </a:r>
            <a:r>
              <a:rPr lang="en-US" sz="2000" b="1" kern="1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Colaboratory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5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5E9140-4401-4593-850E-1E36D4BF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FDAFDE-0808-4EA4-871B-35ED840C4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AE9E90-32C2-4582-B7C6-E06CB7C427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790700"/>
            <a:ext cx="8621871" cy="47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A858C-D805-4795-905A-F78B1F58FA67}"/>
              </a:ext>
            </a:extLst>
          </p:cNvPr>
          <p:cNvSpPr/>
          <p:nvPr/>
        </p:nvSpPr>
        <p:spPr>
          <a:xfrm>
            <a:off x="5370708" y="2481620"/>
            <a:ext cx="2001642" cy="6425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07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06FE6-DF76-4674-84AA-CF6F1617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A2862E-8E28-4207-B4CE-39DCCF2B5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717AE9-5FB5-41C3-8CC9-92FE35CCC9F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15" y="1553369"/>
            <a:ext cx="8538210" cy="51427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6B4BF5-A173-4C97-B36B-80B153825BCD}"/>
              </a:ext>
            </a:extLst>
          </p:cNvPr>
          <p:cNvSpPr/>
          <p:nvPr/>
        </p:nvSpPr>
        <p:spPr>
          <a:xfrm>
            <a:off x="2627508" y="3482142"/>
            <a:ext cx="1792092" cy="1556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橢圓形圖說文字 38">
            <a:extLst>
              <a:ext uri="{FF2B5EF4-FFF2-40B4-BE49-F238E27FC236}">
                <a16:creationId xmlns:a16="http://schemas.microsoft.com/office/drawing/2014/main" id="{3C8B2796-DA18-46D5-95D6-823CC837DE35}"/>
              </a:ext>
            </a:extLst>
          </p:cNvPr>
          <p:cNvSpPr/>
          <p:nvPr/>
        </p:nvSpPr>
        <p:spPr>
          <a:xfrm>
            <a:off x="4961255" y="4281171"/>
            <a:ext cx="3144520" cy="1262379"/>
          </a:xfrm>
          <a:prstGeom prst="wedgeEllipseCallout">
            <a:avLst>
              <a:gd name="adj1" fmla="val -66383"/>
              <a:gd name="adj2" fmla="val -62686"/>
            </a:avLst>
          </a:prstGeom>
          <a:solidFill>
            <a:srgbClr val="990099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sz="2000" b="1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sz="2000" b="1" kern="10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Colaboratory</a:t>
            </a:r>
            <a:r>
              <a:rPr lang="zh-TW" sz="2000" b="1" kern="1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圖示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9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C717C-FE2E-42C7-A305-B29FA40A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4B2BFB-08DB-460F-998A-7670F285F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3044A5-09A3-479A-AC5A-063B9DFE2E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5" y="1825625"/>
            <a:ext cx="9739630" cy="45132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911767-A925-4AF3-9D41-0F0DCAAE0AF2}"/>
              </a:ext>
            </a:extLst>
          </p:cNvPr>
          <p:cNvSpPr/>
          <p:nvPr/>
        </p:nvSpPr>
        <p:spPr>
          <a:xfrm>
            <a:off x="7828158" y="3276977"/>
            <a:ext cx="1792092" cy="7965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0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87D82-EBA1-42E2-8A1C-5083AC09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69DDB-717C-45CA-B386-2A376C42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C6A05E3-5742-4240-B527-7C6AC0CE2F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0" y="1763713"/>
            <a:ext cx="8176260" cy="45224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C03692-F8D6-46D6-A183-E27EDA6D35D9}"/>
              </a:ext>
            </a:extLst>
          </p:cNvPr>
          <p:cNvSpPr/>
          <p:nvPr/>
        </p:nvSpPr>
        <p:spPr>
          <a:xfrm>
            <a:off x="7132833" y="4864536"/>
            <a:ext cx="801492" cy="698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77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3AB11-D4FE-42EE-BBBA-1008FE8E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63B29-D30B-4376-AB3F-53A96E34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594648-6380-4687-99C9-61DFBC8B42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681037"/>
            <a:ext cx="5324475" cy="59864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7BFEC5B-B6F9-406A-85D2-8A0504ECA8E7}"/>
              </a:ext>
            </a:extLst>
          </p:cNvPr>
          <p:cNvSpPr/>
          <p:nvPr/>
        </p:nvSpPr>
        <p:spPr>
          <a:xfrm>
            <a:off x="3999108" y="2654736"/>
            <a:ext cx="2439792" cy="888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橢圓形圖說文字 39">
            <a:extLst>
              <a:ext uri="{FF2B5EF4-FFF2-40B4-BE49-F238E27FC236}">
                <a16:creationId xmlns:a16="http://schemas.microsoft.com/office/drawing/2014/main" id="{BCE2E252-6B58-49E2-AEF2-B7052DFC8600}"/>
              </a:ext>
            </a:extLst>
          </p:cNvPr>
          <p:cNvSpPr/>
          <p:nvPr/>
        </p:nvSpPr>
        <p:spPr>
          <a:xfrm>
            <a:off x="7723187" y="3161030"/>
            <a:ext cx="2192338" cy="764540"/>
          </a:xfrm>
          <a:prstGeom prst="wedgeEllipseCallout">
            <a:avLst>
              <a:gd name="adj1" fmla="val -109254"/>
              <a:gd name="adj2" fmla="val -8209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安裝授權的</a:t>
            </a:r>
            <a:r>
              <a:rPr lang="en-US" sz="2000" b="1" kern="1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sz="2000" b="1" kern="10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帳號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A28359-FFD8-431A-9B0B-7812423F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80EE4-4AB6-4604-BF0B-EB2CB165F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147C4E-5F11-4020-9EB9-779B6DABAB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914400"/>
            <a:ext cx="577215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DB03CA-EF66-4DA2-9C40-5320D3DB8695}"/>
              </a:ext>
            </a:extLst>
          </p:cNvPr>
          <p:cNvSpPr/>
          <p:nvPr/>
        </p:nvSpPr>
        <p:spPr>
          <a:xfrm>
            <a:off x="7399533" y="5499318"/>
            <a:ext cx="1420617" cy="812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8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428C3-5B81-4F2D-944A-8917C533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F25E43-7481-4469-AE16-FED1D629D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5D9BF2F-E3FE-4967-A0AD-95DADA3FC9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1018380"/>
            <a:ext cx="6343649" cy="55729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072794-7F2E-412D-8819-F3913078E2C6}"/>
              </a:ext>
            </a:extLst>
          </p:cNvPr>
          <p:cNvSpPr/>
          <p:nvPr/>
        </p:nvSpPr>
        <p:spPr>
          <a:xfrm>
            <a:off x="4342008" y="4384893"/>
            <a:ext cx="1058667" cy="425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ED6B7-5A80-4208-82A4-8F8D125534DD}"/>
              </a:ext>
            </a:extLst>
          </p:cNvPr>
          <p:cNvSpPr/>
          <p:nvPr/>
        </p:nvSpPr>
        <p:spPr>
          <a:xfrm>
            <a:off x="7562850" y="5086350"/>
            <a:ext cx="1285875" cy="7532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49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F4BB9-329A-4E90-873D-331CE3CF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21A40-B42A-4824-A0AA-3A4ED6801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8018A1-45D5-4C82-925A-383F135490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825625"/>
            <a:ext cx="8162925" cy="48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DAF4FD-1443-4AF4-BA5B-814991413B33}"/>
              </a:ext>
            </a:extLst>
          </p:cNvPr>
          <p:cNvSpPr/>
          <p:nvPr/>
        </p:nvSpPr>
        <p:spPr>
          <a:xfrm>
            <a:off x="7439026" y="4924426"/>
            <a:ext cx="971550" cy="723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09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BFCCB-AF4B-4CD0-B509-F9E1950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9F4EF-87E0-4ECB-B053-3B4BC4D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TW" sz="3200" b="1" dirty="0" err="1" smtClean="0"/>
              <a:t>Colab</a:t>
            </a:r>
            <a:r>
              <a:rPr lang="en-US" altLang="zh-TW" sz="3200" b="1" dirty="0" smtClean="0"/>
              <a:t> installation &amp; usage</a:t>
            </a:r>
            <a:endParaRPr lang="en-US" altLang="zh-TW" b="1" dirty="0"/>
          </a:p>
          <a:p>
            <a:r>
              <a:rPr lang="zh-TW" altLang="en-US" dirty="0" smtClean="0"/>
              <a:t> </a:t>
            </a:r>
            <a:r>
              <a:rPr lang="en-US" altLang="zh-TW" dirty="0" smtClean="0"/>
              <a:t>Important Python packages</a:t>
            </a:r>
          </a:p>
          <a:p>
            <a:r>
              <a:rPr lang="en-US" altLang="zh-TW" dirty="0" smtClean="0"/>
              <a:t>Flow control</a:t>
            </a:r>
            <a:r>
              <a:rPr lang="zh-TW" altLang="en-US" dirty="0" smtClean="0"/>
              <a:t>：</a:t>
            </a:r>
            <a:r>
              <a:rPr lang="en-US" altLang="zh-TW" b="1" dirty="0" smtClean="0"/>
              <a:t>if </a:t>
            </a:r>
            <a:r>
              <a:rPr lang="en-US" altLang="zh-TW" dirty="0" smtClean="0"/>
              <a:t>and </a:t>
            </a:r>
            <a:r>
              <a:rPr lang="en-US" altLang="zh-TW" b="1" dirty="0" smtClean="0"/>
              <a:t>for</a:t>
            </a:r>
            <a:r>
              <a:rPr lang="en-US" altLang="zh-TW" dirty="0" smtClean="0"/>
              <a:t> loop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57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035ED8-580E-44EF-900C-E16A1C61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15C22C-6F85-4D5B-A5A1-71383B6A3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0CEDA9-BCA8-4CC1-9FF6-421710374C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6" y="1898650"/>
            <a:ext cx="7734300" cy="46926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7EBD77-75F9-4F51-83E6-B45848067B26}"/>
              </a:ext>
            </a:extLst>
          </p:cNvPr>
          <p:cNvSpPr/>
          <p:nvPr/>
        </p:nvSpPr>
        <p:spPr>
          <a:xfrm>
            <a:off x="7105650" y="5558631"/>
            <a:ext cx="1266825" cy="618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4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EA1398-CAE0-467F-8712-D3888B8E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D6ABCC-AA70-4FED-9B84-81CB5576B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D3313-828A-4ADD-9369-97ED3698EE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43050"/>
            <a:ext cx="7772400" cy="47688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0DF281-AB71-4376-904C-ECCEBC55E1C0}"/>
              </a:ext>
            </a:extLst>
          </p:cNvPr>
          <p:cNvSpPr/>
          <p:nvPr/>
        </p:nvSpPr>
        <p:spPr>
          <a:xfrm>
            <a:off x="7572374" y="3428999"/>
            <a:ext cx="1533525" cy="7143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4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445349-4D62-45D5-85C6-03E67B5E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2A626-E251-4CC3-9DAF-35F368E3A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A946A5-613F-4F52-AF80-33C7B44281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90688"/>
            <a:ext cx="9563100" cy="47196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B883C8-944B-4E03-8790-681D4DFCCAA5}"/>
              </a:ext>
            </a:extLst>
          </p:cNvPr>
          <p:cNvSpPr/>
          <p:nvPr/>
        </p:nvSpPr>
        <p:spPr>
          <a:xfrm>
            <a:off x="1085850" y="3002755"/>
            <a:ext cx="1752600" cy="11977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14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4FF012-90E0-4E80-941A-FBDF29D6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224A84-AE97-4E64-BE73-ECDB75DDE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A475B860-6A85-4220-95F8-4453A49EE0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323974"/>
            <a:ext cx="9610725" cy="52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1A32E1-1720-4664-99A9-5EA4C404F6DD}"/>
              </a:ext>
            </a:extLst>
          </p:cNvPr>
          <p:cNvSpPr/>
          <p:nvPr/>
        </p:nvSpPr>
        <p:spPr>
          <a:xfrm>
            <a:off x="1466850" y="4252913"/>
            <a:ext cx="2095500" cy="395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5461D-1016-4321-9706-C19DBA191E28}"/>
              </a:ext>
            </a:extLst>
          </p:cNvPr>
          <p:cNvSpPr/>
          <p:nvPr/>
        </p:nvSpPr>
        <p:spPr>
          <a:xfrm>
            <a:off x="3771900" y="6162674"/>
            <a:ext cx="1790700" cy="481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412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F76FF4-ED65-4918-AAB4-C1FCA28F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69E082-AD4D-4D10-8A85-3A84E3AB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40BA039-6497-4D1F-A589-80918FF282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1400176"/>
            <a:ext cx="9086849" cy="546258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217941-688A-49B3-A61B-1346AA5F5B89}"/>
              </a:ext>
            </a:extLst>
          </p:cNvPr>
          <p:cNvSpPr/>
          <p:nvPr/>
        </p:nvSpPr>
        <p:spPr>
          <a:xfrm>
            <a:off x="1933575" y="1395414"/>
            <a:ext cx="1343025" cy="2952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橢圓形圖說文字 355">
            <a:extLst>
              <a:ext uri="{FF2B5EF4-FFF2-40B4-BE49-F238E27FC236}">
                <a16:creationId xmlns:a16="http://schemas.microsoft.com/office/drawing/2014/main" id="{152C4735-09C2-471D-9D35-CBDC4860C774}"/>
              </a:ext>
            </a:extLst>
          </p:cNvPr>
          <p:cNvSpPr/>
          <p:nvPr/>
        </p:nvSpPr>
        <p:spPr>
          <a:xfrm>
            <a:off x="4524691" y="3552825"/>
            <a:ext cx="2952433" cy="1467485"/>
          </a:xfrm>
          <a:prstGeom prst="wedgeEllipseCallout">
            <a:avLst>
              <a:gd name="adj1" fmla="val -27754"/>
              <a:gd name="adj2" fmla="val -3232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3200" b="1" kern="10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這就是</a:t>
            </a:r>
            <a:r>
              <a:rPr lang="en-US" sz="3200" b="1" kern="100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Notebook</a:t>
            </a:r>
            <a:endParaRPr lang="zh-TW" sz="32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1A5640-CE9F-4B7E-B06E-FFBDC19A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F71A4D-41FB-4FD1-B949-CEAD9D053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80A97B-9F87-46D5-A6F9-4B6890721A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8200"/>
            <a:ext cx="10848975" cy="3786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F81771C-A9CE-4EA0-A9BF-B2BE7C907D07}"/>
              </a:ext>
            </a:extLst>
          </p:cNvPr>
          <p:cNvSpPr/>
          <p:nvPr/>
        </p:nvSpPr>
        <p:spPr>
          <a:xfrm>
            <a:off x="1714500" y="2190750"/>
            <a:ext cx="1181099" cy="609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9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E1A6B-929E-4076-A0FA-8BD2E07B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967ECA-6E77-4A51-865C-B0EF47CEC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23BBFF-672F-4417-B84C-F9E13042421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257301"/>
            <a:ext cx="9677400" cy="56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39F05F-6554-4EE7-9D0D-9B386E65990A}"/>
              </a:ext>
            </a:extLst>
          </p:cNvPr>
          <p:cNvSpPr/>
          <p:nvPr/>
        </p:nvSpPr>
        <p:spPr>
          <a:xfrm>
            <a:off x="2057399" y="6122193"/>
            <a:ext cx="781049" cy="395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FE0031-6507-49AE-A92C-4624339F2744}"/>
              </a:ext>
            </a:extLst>
          </p:cNvPr>
          <p:cNvSpPr/>
          <p:nvPr/>
        </p:nvSpPr>
        <p:spPr>
          <a:xfrm>
            <a:off x="1962149" y="1527175"/>
            <a:ext cx="485775" cy="48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2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6F23F-2411-4267-99F9-4020433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68DB79-5F0C-4E4E-A5B5-3907D568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C8D01-BD94-49F0-BBD2-01D12FF84E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19" y="2638425"/>
            <a:ext cx="9625012" cy="28809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橢圓形圖說文字 56">
            <a:extLst>
              <a:ext uri="{FF2B5EF4-FFF2-40B4-BE49-F238E27FC236}">
                <a16:creationId xmlns:a16="http://schemas.microsoft.com/office/drawing/2014/main" id="{7D59FD90-DD3F-4DA1-85FE-DE19DD730BB8}"/>
              </a:ext>
            </a:extLst>
          </p:cNvPr>
          <p:cNvSpPr/>
          <p:nvPr/>
        </p:nvSpPr>
        <p:spPr>
          <a:xfrm>
            <a:off x="6845937" y="3917950"/>
            <a:ext cx="2081530" cy="819150"/>
          </a:xfrm>
          <a:prstGeom prst="wedgeEllipseCallout">
            <a:avLst>
              <a:gd name="adj1" fmla="val -69463"/>
              <a:gd name="adj2" fmla="val 463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程式碼區塊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橢圓形圖說文字 41">
            <a:extLst>
              <a:ext uri="{FF2B5EF4-FFF2-40B4-BE49-F238E27FC236}">
                <a16:creationId xmlns:a16="http://schemas.microsoft.com/office/drawing/2014/main" id="{3B3F7386-93FD-4C2C-8B98-326A95874738}"/>
              </a:ext>
            </a:extLst>
          </p:cNvPr>
          <p:cNvSpPr/>
          <p:nvPr/>
        </p:nvSpPr>
        <p:spPr>
          <a:xfrm>
            <a:off x="2736850" y="3962400"/>
            <a:ext cx="1568450" cy="730250"/>
          </a:xfrm>
          <a:prstGeom prst="wedgeEllipseCallout">
            <a:avLst>
              <a:gd name="adj1" fmla="val -68322"/>
              <a:gd name="adj2" fmla="val 4753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F1848F-F21F-42FC-A610-CDFB8A19DBEC}"/>
              </a:ext>
            </a:extLst>
          </p:cNvPr>
          <p:cNvSpPr/>
          <p:nvPr/>
        </p:nvSpPr>
        <p:spPr>
          <a:xfrm>
            <a:off x="1819277" y="4327525"/>
            <a:ext cx="571498" cy="730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20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FEE41A-BA42-4CB6-8469-B65C0B91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7E0752-2DC0-46F7-8A10-DC750FD7F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A55A3E-826C-4CBE-9950-F7AE213F5E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" y="242979"/>
            <a:ext cx="6234717" cy="1569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518672-CE26-435D-BB32-4BD9CE665D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1317023"/>
            <a:ext cx="6236970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461B9B-073E-4080-A209-5E21C542E0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" y="2548836"/>
            <a:ext cx="6273022" cy="133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E5BB4C-D93D-4BA1-BCC3-EA6E60B1E88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05" y="3504119"/>
            <a:ext cx="6229459" cy="1286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2B364F9-5F3E-4A23-830A-15022A16B78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" y="4746240"/>
            <a:ext cx="6234717" cy="13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274755-34F8-4098-8F5F-12CE61611F3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78" y="5557236"/>
            <a:ext cx="6273022" cy="133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472DE25-65BE-4C66-BC0B-9700194EF835}"/>
              </a:ext>
            </a:extLst>
          </p:cNvPr>
          <p:cNvSpPr/>
          <p:nvPr/>
        </p:nvSpPr>
        <p:spPr>
          <a:xfrm>
            <a:off x="4773930" y="656386"/>
            <a:ext cx="779145" cy="453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EB3531-51BD-486A-97FD-71627FAB0A46}"/>
              </a:ext>
            </a:extLst>
          </p:cNvPr>
          <p:cNvSpPr/>
          <p:nvPr/>
        </p:nvSpPr>
        <p:spPr>
          <a:xfrm>
            <a:off x="10574654" y="1703480"/>
            <a:ext cx="779145" cy="453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1A65D-AC48-4EA4-85FC-70B300F0F47C}"/>
              </a:ext>
            </a:extLst>
          </p:cNvPr>
          <p:cNvSpPr/>
          <p:nvPr/>
        </p:nvSpPr>
        <p:spPr>
          <a:xfrm>
            <a:off x="4773930" y="2882068"/>
            <a:ext cx="779145" cy="453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1E5B0B3-9E02-4F73-A226-5D05AE6A6722}"/>
              </a:ext>
            </a:extLst>
          </p:cNvPr>
          <p:cNvSpPr/>
          <p:nvPr/>
        </p:nvSpPr>
        <p:spPr>
          <a:xfrm>
            <a:off x="10527983" y="3873096"/>
            <a:ext cx="779145" cy="453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F75337-F928-4CAD-A3BF-07EC23C73B15}"/>
              </a:ext>
            </a:extLst>
          </p:cNvPr>
          <p:cNvSpPr/>
          <p:nvPr/>
        </p:nvSpPr>
        <p:spPr>
          <a:xfrm>
            <a:off x="4773930" y="5104141"/>
            <a:ext cx="779145" cy="453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4B23887-259E-48D7-805E-024FF71629CF}"/>
              </a:ext>
            </a:extLst>
          </p:cNvPr>
          <p:cNvSpPr/>
          <p:nvPr/>
        </p:nvSpPr>
        <p:spPr>
          <a:xfrm>
            <a:off x="10425082" y="5875318"/>
            <a:ext cx="882046" cy="535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87AD3EA6-7C7F-472F-A70B-EF699E6758CB}"/>
              </a:ext>
            </a:extLst>
          </p:cNvPr>
          <p:cNvSpPr/>
          <p:nvPr/>
        </p:nvSpPr>
        <p:spPr>
          <a:xfrm rot="725490">
            <a:off x="7155774" y="928758"/>
            <a:ext cx="1242470" cy="38944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0487451-AE92-41D7-8B0E-30360E5E9745}"/>
              </a:ext>
            </a:extLst>
          </p:cNvPr>
          <p:cNvSpPr/>
          <p:nvPr/>
        </p:nvSpPr>
        <p:spPr>
          <a:xfrm rot="725490">
            <a:off x="7155774" y="3234276"/>
            <a:ext cx="1242470" cy="38944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920EBD56-C2AB-4470-98F7-6BEFC408DE9E}"/>
              </a:ext>
            </a:extLst>
          </p:cNvPr>
          <p:cNvSpPr/>
          <p:nvPr/>
        </p:nvSpPr>
        <p:spPr>
          <a:xfrm rot="725490">
            <a:off x="7155774" y="5229953"/>
            <a:ext cx="1242470" cy="389447"/>
          </a:xfrm>
          <a:prstGeom prst="rightArrow">
            <a:avLst/>
          </a:prstGeom>
          <a:solidFill>
            <a:srgbClr val="00CC00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9DE2B48-BB46-4A03-95F7-6B840C962DDE}"/>
              </a:ext>
            </a:extLst>
          </p:cNvPr>
          <p:cNvSpPr/>
          <p:nvPr/>
        </p:nvSpPr>
        <p:spPr>
          <a:xfrm rot="9801876">
            <a:off x="7068861" y="2246477"/>
            <a:ext cx="1242470" cy="3894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7F85E61-4489-45CB-9603-858C70E03160}"/>
              </a:ext>
            </a:extLst>
          </p:cNvPr>
          <p:cNvSpPr/>
          <p:nvPr/>
        </p:nvSpPr>
        <p:spPr>
          <a:xfrm rot="9801876">
            <a:off x="7158511" y="4393147"/>
            <a:ext cx="1242470" cy="389447"/>
          </a:xfrm>
          <a:prstGeom prst="rightArrow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03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E4E19-4EDE-4B0B-8934-B8A11878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5B5303-FF80-4BA4-8C3E-6CD5C59F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B68D33-2F95-499E-BD51-B872A85F63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1242060"/>
            <a:ext cx="7625096" cy="2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976027-EA2E-4731-A45D-E7E3850488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4455160"/>
            <a:ext cx="7634288" cy="20377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059739-7566-4100-92A9-E58706010B58}"/>
              </a:ext>
            </a:extLst>
          </p:cNvPr>
          <p:cNvSpPr/>
          <p:nvPr/>
        </p:nvSpPr>
        <p:spPr>
          <a:xfrm>
            <a:off x="8288655" y="1888977"/>
            <a:ext cx="912495" cy="4827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6EC350-7262-4390-958B-7EF8FF8DF8E5}"/>
              </a:ext>
            </a:extLst>
          </p:cNvPr>
          <p:cNvSpPr/>
          <p:nvPr/>
        </p:nvSpPr>
        <p:spPr>
          <a:xfrm>
            <a:off x="8288654" y="5123666"/>
            <a:ext cx="988696" cy="591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DD33972-B415-4EBE-A8B4-C73F4796F274}"/>
              </a:ext>
            </a:extLst>
          </p:cNvPr>
          <p:cNvSpPr/>
          <p:nvPr/>
        </p:nvSpPr>
        <p:spPr>
          <a:xfrm rot="5400000">
            <a:off x="8123666" y="3372331"/>
            <a:ext cx="1242470" cy="38944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0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9055B8-07B8-4D65-89FB-E91F1AA8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D7DD30-5875-40C9-B5A8-25CF724D1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Colab</a:t>
            </a:r>
            <a:r>
              <a:rPr lang="en-US" altLang="zh-TW" dirty="0" smtClean="0"/>
              <a:t> </a:t>
            </a:r>
            <a:r>
              <a:rPr lang="en-US" altLang="zh-TW" dirty="0"/>
              <a:t>or Google </a:t>
            </a:r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en-US" altLang="zh-TW" dirty="0" smtClean="0"/>
              <a:t>stand </a:t>
            </a:r>
            <a:r>
              <a:rPr lang="en-US" altLang="zh-TW" dirty="0" smtClean="0"/>
              <a:t>for Google </a:t>
            </a:r>
            <a:r>
              <a:rPr lang="en-US" altLang="zh-TW" dirty="0" err="1" smtClean="0"/>
              <a:t>Colaboratory</a:t>
            </a:r>
            <a:r>
              <a:rPr lang="en-US" altLang="zh-TW" dirty="0" smtClean="0"/>
              <a:t> 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endParaRPr lang="zh-TW" altLang="en-US" dirty="0"/>
          </a:p>
          <a:p>
            <a:r>
              <a:rPr lang="en-US" altLang="zh-TW" dirty="0" err="1" smtClean="0"/>
              <a:t>Colab</a:t>
            </a:r>
            <a:r>
              <a:rPr lang="en-US" altLang="zh-TW" dirty="0" smtClean="0"/>
              <a:t> is a handy tool (Notebook) for editing and executing Python or R codes on the Google Cloud</a:t>
            </a:r>
          </a:p>
          <a:p>
            <a:endParaRPr lang="en-US" altLang="zh-TW" dirty="0"/>
          </a:p>
          <a:p>
            <a:r>
              <a:rPr lang="en-US" altLang="zh-TW" dirty="0" smtClean="0"/>
              <a:t>You don’t need to install any software except the Google </a:t>
            </a:r>
            <a:r>
              <a:rPr lang="en-US" altLang="zh-TW" dirty="0" err="1"/>
              <a:t>C</a:t>
            </a:r>
            <a:r>
              <a:rPr lang="en-US" altLang="zh-TW" dirty="0" err="1" smtClean="0"/>
              <a:t>olab</a:t>
            </a:r>
            <a:r>
              <a:rPr lang="en-US" altLang="zh-TW" dirty="0" smtClean="0"/>
              <a:t> for running your Python codes 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457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8E065-9208-4151-9301-197DF5EA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6C75BA-B3DE-4510-AA96-DE55D175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79E6DE-31CC-4E23-9443-3E1766B65B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3" y="531018"/>
            <a:ext cx="7186613" cy="29140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69CA37-F60A-485A-BB08-8D42F3C14940}"/>
              </a:ext>
            </a:extLst>
          </p:cNvPr>
          <p:cNvSpPr/>
          <p:nvPr/>
        </p:nvSpPr>
        <p:spPr>
          <a:xfrm>
            <a:off x="1640205" y="2576831"/>
            <a:ext cx="2465070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46B12E-575E-4F73-86B9-4D158AACF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043" y="4014788"/>
            <a:ext cx="7186613" cy="28432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0C17C2-423F-4948-AABA-774AEF0D2361}"/>
              </a:ext>
            </a:extLst>
          </p:cNvPr>
          <p:cNvSpPr/>
          <p:nvPr/>
        </p:nvSpPr>
        <p:spPr>
          <a:xfrm>
            <a:off x="1021080" y="2576831"/>
            <a:ext cx="531495" cy="561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BFD052-D282-4247-AEA8-DC0A986B8692}"/>
              </a:ext>
            </a:extLst>
          </p:cNvPr>
          <p:cNvSpPr/>
          <p:nvPr/>
        </p:nvSpPr>
        <p:spPr>
          <a:xfrm>
            <a:off x="6286500" y="6176488"/>
            <a:ext cx="2122964" cy="4814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橢圓形圖說文字 449">
            <a:extLst>
              <a:ext uri="{FF2B5EF4-FFF2-40B4-BE49-F238E27FC236}">
                <a16:creationId xmlns:a16="http://schemas.microsoft.com/office/drawing/2014/main" id="{DB23C0F3-E05D-4C35-BE81-1CE338A66E32}"/>
              </a:ext>
            </a:extLst>
          </p:cNvPr>
          <p:cNvSpPr/>
          <p:nvPr/>
        </p:nvSpPr>
        <p:spPr>
          <a:xfrm>
            <a:off x="9395142" y="5436394"/>
            <a:ext cx="2122964" cy="780415"/>
          </a:xfrm>
          <a:prstGeom prst="wedgeEllipseCallout">
            <a:avLst>
              <a:gd name="adj1" fmla="val -96157"/>
              <a:gd name="adj2" fmla="val 7533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執行完</a:t>
            </a:r>
            <a:r>
              <a:rPr lang="en-US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指令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24963-2675-425D-8A49-E53E908E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C473EF-A02C-443F-9080-F07CA96D2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D7A4EA-A71C-4BA8-BF40-1946EF5D76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5626"/>
            <a:ext cx="9048750" cy="3875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橢圓形圖說文字 453">
            <a:extLst>
              <a:ext uri="{FF2B5EF4-FFF2-40B4-BE49-F238E27FC236}">
                <a16:creationId xmlns:a16="http://schemas.microsoft.com/office/drawing/2014/main" id="{EFCFD533-0791-4552-86F5-488A368C7CA5}"/>
              </a:ext>
            </a:extLst>
          </p:cNvPr>
          <p:cNvSpPr/>
          <p:nvPr/>
        </p:nvSpPr>
        <p:spPr>
          <a:xfrm>
            <a:off x="4527549" y="3148012"/>
            <a:ext cx="2149475" cy="745490"/>
          </a:xfrm>
          <a:prstGeom prst="wedgeEllipseCallout">
            <a:avLst>
              <a:gd name="adj1" fmla="val -98264"/>
              <a:gd name="adj2" fmla="val -18496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新增程式碼區塊功能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37824F-6FC9-4B54-B8CD-7FA50EDCDC9E}"/>
              </a:ext>
            </a:extLst>
          </p:cNvPr>
          <p:cNvSpPr/>
          <p:nvPr/>
        </p:nvSpPr>
        <p:spPr>
          <a:xfrm>
            <a:off x="2213292" y="2867025"/>
            <a:ext cx="1215708" cy="657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CC42EA-2694-43A9-9937-30443F634417}"/>
              </a:ext>
            </a:extLst>
          </p:cNvPr>
          <p:cNvSpPr/>
          <p:nvPr/>
        </p:nvSpPr>
        <p:spPr>
          <a:xfrm>
            <a:off x="8039100" y="4955224"/>
            <a:ext cx="1219199" cy="745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橢圓形圖說文字 453">
            <a:extLst>
              <a:ext uri="{FF2B5EF4-FFF2-40B4-BE49-F238E27FC236}">
                <a16:creationId xmlns:a16="http://schemas.microsoft.com/office/drawing/2014/main" id="{D8F9D6E5-3D9D-4549-994F-058DAF00D75F}"/>
              </a:ext>
            </a:extLst>
          </p:cNvPr>
          <p:cNvSpPr/>
          <p:nvPr/>
        </p:nvSpPr>
        <p:spPr>
          <a:xfrm>
            <a:off x="8183561" y="3628549"/>
            <a:ext cx="2149475" cy="745490"/>
          </a:xfrm>
          <a:prstGeom prst="wedgeEllipseCallout">
            <a:avLst>
              <a:gd name="adj1" fmla="val -45088"/>
              <a:gd name="adj2" fmla="val 12332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新增程式碼區塊功能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2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40095-66EE-4D8C-BCBA-5D5E305C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F916AC-61BD-4D55-8790-62E442CB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C7AA9E-B6F3-499B-BD6B-C629155F55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1690688"/>
            <a:ext cx="8424862" cy="51092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橢圓形圖說文字 470">
            <a:extLst>
              <a:ext uri="{FF2B5EF4-FFF2-40B4-BE49-F238E27FC236}">
                <a16:creationId xmlns:a16="http://schemas.microsoft.com/office/drawing/2014/main" id="{6C7EAB5C-69DD-4B8C-9102-FFD61D9EC178}"/>
              </a:ext>
            </a:extLst>
          </p:cNvPr>
          <p:cNvSpPr/>
          <p:nvPr/>
        </p:nvSpPr>
        <p:spPr>
          <a:xfrm>
            <a:off x="5036820" y="3145155"/>
            <a:ext cx="2487930" cy="780415"/>
          </a:xfrm>
          <a:prstGeom prst="wedgeEllipseCallout">
            <a:avLst>
              <a:gd name="adj1" fmla="val -111433"/>
              <a:gd name="adj2" fmla="val 8315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執行順序編號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橢圓形圖說文字 457">
            <a:extLst>
              <a:ext uri="{FF2B5EF4-FFF2-40B4-BE49-F238E27FC236}">
                <a16:creationId xmlns:a16="http://schemas.microsoft.com/office/drawing/2014/main" id="{01425CD6-AD73-413B-92A3-A22C25626B43}"/>
              </a:ext>
            </a:extLst>
          </p:cNvPr>
          <p:cNvSpPr/>
          <p:nvPr/>
        </p:nvSpPr>
        <p:spPr>
          <a:xfrm>
            <a:off x="8406288" y="3967956"/>
            <a:ext cx="1802131" cy="780415"/>
          </a:xfrm>
          <a:prstGeom prst="wedgeEllipseCallout">
            <a:avLst>
              <a:gd name="adj1" fmla="val -72238"/>
              <a:gd name="adj2" fmla="val 14221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第二個程式碼區塊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1E0738-29D6-4B72-A5F6-E4E5B7BCDE15}"/>
              </a:ext>
            </a:extLst>
          </p:cNvPr>
          <p:cNvSpPr/>
          <p:nvPr/>
        </p:nvSpPr>
        <p:spPr>
          <a:xfrm>
            <a:off x="2860992" y="4120356"/>
            <a:ext cx="568008" cy="5183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5364F6-CB0A-432A-8344-B4C96CDE83AF}"/>
              </a:ext>
            </a:extLst>
          </p:cNvPr>
          <p:cNvSpPr/>
          <p:nvPr/>
        </p:nvSpPr>
        <p:spPr>
          <a:xfrm>
            <a:off x="3429001" y="5505450"/>
            <a:ext cx="6848474" cy="1162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2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4DC45-4560-4ADA-AB9B-6E9A5927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4E8A60-9639-4106-A82A-7D795330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25A86A-1BD0-4227-84C2-D18840CB1F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825625"/>
            <a:ext cx="8261985" cy="4983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2CF607-3219-4763-AF33-7AB52D896B64}"/>
              </a:ext>
            </a:extLst>
          </p:cNvPr>
          <p:cNvSpPr/>
          <p:nvPr/>
        </p:nvSpPr>
        <p:spPr>
          <a:xfrm>
            <a:off x="3343276" y="5194300"/>
            <a:ext cx="5181599" cy="644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1F5C7-B0EB-4CE2-9065-6D484719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0C6AC-CBC1-4696-9AA9-0719B676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57350D-7BE0-4F12-B855-1F4FF4FA05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690688"/>
            <a:ext cx="7331075" cy="47939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CFABA9F-B7D0-48C7-8407-B01DDC4AB8B5}"/>
              </a:ext>
            </a:extLst>
          </p:cNvPr>
          <p:cNvSpPr txBox="1"/>
          <p:nvPr/>
        </p:nvSpPr>
        <p:spPr>
          <a:xfrm>
            <a:off x="9201151" y="5480785"/>
            <a:ext cx="2895599" cy="113877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BiauKai"/>
              </a:rPr>
              <a:t>Ubuntu</a:t>
            </a:r>
            <a:endParaRPr lang="en-US" altLang="zh-TW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BiauKai"/>
            </a:endParaRPr>
          </a:p>
          <a:p>
            <a:r>
              <a:rPr lang="zh-TW" altLang="zh-TW" sz="2800" b="1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ㄨˇ</a:t>
            </a:r>
            <a:r>
              <a:rPr lang="zh-TW" altLang="zh-TW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 </a:t>
            </a:r>
            <a:r>
              <a:rPr lang="zh-TW" altLang="zh-TW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ㄅㄨㄥˋ</a:t>
            </a:r>
            <a:r>
              <a:rPr lang="zh-TW" altLang="zh-TW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</a:rPr>
              <a:t> </a:t>
            </a:r>
            <a:r>
              <a:rPr lang="zh-TW" altLang="zh-TW" sz="28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ㄊㄨ˙</a:t>
            </a:r>
            <a:endParaRPr lang="zh-TW" altLang="en-US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77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49C52-AD74-4C49-8B91-4CDE4BFE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4E1081-28F6-41B8-BC83-12746E465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7EA4C0-AAB3-4607-9EC8-AE7562B1DB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09700"/>
            <a:ext cx="7648575" cy="51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5919B1-7A7A-4CA5-8DC2-AFB2BE0F099D}"/>
              </a:ext>
            </a:extLst>
          </p:cNvPr>
          <p:cNvSpPr/>
          <p:nvPr/>
        </p:nvSpPr>
        <p:spPr>
          <a:xfrm>
            <a:off x="3733802" y="5400675"/>
            <a:ext cx="3105148" cy="447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B5F89A-B84E-4E0A-9BCB-6035F9BEE7C1}"/>
              </a:ext>
            </a:extLst>
          </p:cNvPr>
          <p:cNvSpPr/>
          <p:nvPr/>
        </p:nvSpPr>
        <p:spPr>
          <a:xfrm>
            <a:off x="3733802" y="5953125"/>
            <a:ext cx="1724023" cy="447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橢圓形圖說文字 481">
            <a:extLst>
              <a:ext uri="{FF2B5EF4-FFF2-40B4-BE49-F238E27FC236}">
                <a16:creationId xmlns:a16="http://schemas.microsoft.com/office/drawing/2014/main" id="{5683A608-5F2A-41B2-BA6A-EEE329630FE1}"/>
              </a:ext>
            </a:extLst>
          </p:cNvPr>
          <p:cNvSpPr/>
          <p:nvPr/>
        </p:nvSpPr>
        <p:spPr>
          <a:xfrm>
            <a:off x="8147052" y="4876800"/>
            <a:ext cx="1720847" cy="702945"/>
          </a:xfrm>
          <a:prstGeom prst="wedgeEllipseCallout">
            <a:avLst>
              <a:gd name="adj1" fmla="val -125920"/>
              <a:gd name="adj2" fmla="val 5824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程式區塊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橢圓形圖說文字 482">
            <a:extLst>
              <a:ext uri="{FF2B5EF4-FFF2-40B4-BE49-F238E27FC236}">
                <a16:creationId xmlns:a16="http://schemas.microsoft.com/office/drawing/2014/main" id="{89025139-88C9-4951-91E3-967EADF552BC}"/>
              </a:ext>
            </a:extLst>
          </p:cNvPr>
          <p:cNvSpPr/>
          <p:nvPr/>
        </p:nvSpPr>
        <p:spPr>
          <a:xfrm>
            <a:off x="6519907" y="5885505"/>
            <a:ext cx="1747793" cy="712359"/>
          </a:xfrm>
          <a:prstGeom prst="wedgeEllipseCallout">
            <a:avLst>
              <a:gd name="adj1" fmla="val -111479"/>
              <a:gd name="adj2" fmla="val -2254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執行結果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21FA2-1F93-4FCD-B46F-F4679727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1D7270-1341-44C5-BCE9-6857B25D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24A300-8196-4670-8A74-E5B210F9A7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733550"/>
            <a:ext cx="785812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B4D3B0-44CA-403D-A0CD-8BFABE6C208D}"/>
              </a:ext>
            </a:extLst>
          </p:cNvPr>
          <p:cNvSpPr/>
          <p:nvPr/>
        </p:nvSpPr>
        <p:spPr>
          <a:xfrm>
            <a:off x="5086350" y="5334000"/>
            <a:ext cx="2257425" cy="447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03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8CC0A-85DA-4119-9A58-EE3B9D62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42F7E4-4E74-4EFB-A2F6-0B710CC0B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F6D67F-2DD9-4429-9706-E9DF067D5B4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91799" cy="6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D3CD1D-50D5-4681-A7E9-659DF9A584AA}"/>
              </a:ext>
            </a:extLst>
          </p:cNvPr>
          <p:cNvSpPr/>
          <p:nvPr/>
        </p:nvSpPr>
        <p:spPr>
          <a:xfrm>
            <a:off x="1752602" y="2314578"/>
            <a:ext cx="1095373" cy="439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ED55B1-9BD2-4C75-8BF0-12DC37CCF239}"/>
              </a:ext>
            </a:extLst>
          </p:cNvPr>
          <p:cNvSpPr/>
          <p:nvPr/>
        </p:nvSpPr>
        <p:spPr>
          <a:xfrm>
            <a:off x="1752602" y="1758952"/>
            <a:ext cx="1781173" cy="439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0D43BA-6823-418F-AD34-3915FC30F8D7}"/>
              </a:ext>
            </a:extLst>
          </p:cNvPr>
          <p:cNvSpPr/>
          <p:nvPr/>
        </p:nvSpPr>
        <p:spPr>
          <a:xfrm>
            <a:off x="1262066" y="1195392"/>
            <a:ext cx="785810" cy="439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545623-3ACB-49B9-90D9-B3E4744743F6}"/>
              </a:ext>
            </a:extLst>
          </p:cNvPr>
          <p:cNvSpPr/>
          <p:nvPr/>
        </p:nvSpPr>
        <p:spPr>
          <a:xfrm>
            <a:off x="8672516" y="1089818"/>
            <a:ext cx="1633534" cy="600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8BF2E6-45FF-4B7A-8292-F90085FC0836}"/>
              </a:ext>
            </a:extLst>
          </p:cNvPr>
          <p:cNvSpPr/>
          <p:nvPr/>
        </p:nvSpPr>
        <p:spPr>
          <a:xfrm>
            <a:off x="9129715" y="4404518"/>
            <a:ext cx="2300283" cy="6008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橢圓形圖說文字 351">
            <a:extLst>
              <a:ext uri="{FF2B5EF4-FFF2-40B4-BE49-F238E27FC236}">
                <a16:creationId xmlns:a16="http://schemas.microsoft.com/office/drawing/2014/main" id="{E758B617-0238-49EB-B4AB-A1845BAA58E0}"/>
              </a:ext>
            </a:extLst>
          </p:cNvPr>
          <p:cNvSpPr/>
          <p:nvPr/>
        </p:nvSpPr>
        <p:spPr>
          <a:xfrm>
            <a:off x="6326187" y="3780471"/>
            <a:ext cx="2222500" cy="725488"/>
          </a:xfrm>
          <a:prstGeom prst="wedgeEllipseCallout">
            <a:avLst>
              <a:gd name="adj1" fmla="val 75022"/>
              <a:gd name="adj2" fmla="val 58202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常用工具列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橢圓形圖說文字 356">
            <a:extLst>
              <a:ext uri="{FF2B5EF4-FFF2-40B4-BE49-F238E27FC236}">
                <a16:creationId xmlns:a16="http://schemas.microsoft.com/office/drawing/2014/main" id="{E8374E55-395B-48FB-A66C-2F443739DA5D}"/>
              </a:ext>
            </a:extLst>
          </p:cNvPr>
          <p:cNvSpPr/>
          <p:nvPr/>
        </p:nvSpPr>
        <p:spPr>
          <a:xfrm>
            <a:off x="6338888" y="1898968"/>
            <a:ext cx="2209799" cy="935987"/>
          </a:xfrm>
          <a:prstGeom prst="wedgeEllipseCallout">
            <a:avLst>
              <a:gd name="adj1" fmla="val 54297"/>
              <a:gd name="adj2" fmla="val -81799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雲端虛擬主機資源分配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橢圓形圖說文字 235">
            <a:extLst>
              <a:ext uri="{FF2B5EF4-FFF2-40B4-BE49-F238E27FC236}">
                <a16:creationId xmlns:a16="http://schemas.microsoft.com/office/drawing/2014/main" id="{B1387127-6FE6-4AE8-91CF-9E13F3174569}"/>
              </a:ext>
            </a:extLst>
          </p:cNvPr>
          <p:cNvSpPr/>
          <p:nvPr/>
        </p:nvSpPr>
        <p:spPr>
          <a:xfrm>
            <a:off x="3873500" y="1298099"/>
            <a:ext cx="2222500" cy="600869"/>
          </a:xfrm>
          <a:prstGeom prst="wedgeEllipseCallout">
            <a:avLst>
              <a:gd name="adj1" fmla="val -65571"/>
              <a:gd name="adj2" fmla="val 4977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程式碼區塊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" name="橢圓形圖說文字 341">
            <a:extLst>
              <a:ext uri="{FF2B5EF4-FFF2-40B4-BE49-F238E27FC236}">
                <a16:creationId xmlns:a16="http://schemas.microsoft.com/office/drawing/2014/main" id="{5F70984D-10D2-41D3-AFA7-BBA502FEA874}"/>
              </a:ext>
            </a:extLst>
          </p:cNvPr>
          <p:cNvSpPr/>
          <p:nvPr/>
        </p:nvSpPr>
        <p:spPr>
          <a:xfrm>
            <a:off x="3276282" y="2198691"/>
            <a:ext cx="1981518" cy="605472"/>
          </a:xfrm>
          <a:prstGeom prst="wedgeEllipseCallout">
            <a:avLst>
              <a:gd name="adj1" fmla="val -72897"/>
              <a:gd name="adj2" fmla="val -34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 dirty="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執行結果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47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AE757-3826-4E05-A7A7-7675F303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226D7-0152-4F66-9916-F34D9603C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E497FC-473C-4085-8AA2-5B11988028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8275"/>
            <a:ext cx="10372726" cy="5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184EA5-D8DB-44C2-A09B-46CD377AAD53}"/>
              </a:ext>
            </a:extLst>
          </p:cNvPr>
          <p:cNvSpPr/>
          <p:nvPr/>
        </p:nvSpPr>
        <p:spPr>
          <a:xfrm>
            <a:off x="1743077" y="1690688"/>
            <a:ext cx="504823" cy="433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17C91A-4E2C-4EF5-8434-4E7757257778}"/>
              </a:ext>
            </a:extLst>
          </p:cNvPr>
          <p:cNvSpPr/>
          <p:nvPr/>
        </p:nvSpPr>
        <p:spPr>
          <a:xfrm>
            <a:off x="1947863" y="5727701"/>
            <a:ext cx="1100137" cy="4333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8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F285D-3E2C-4EFB-ADF0-88874038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B6F58-D11F-453A-A9A8-B2DDA6F2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ABC525-586E-42BB-B965-A6A71AFE33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38212"/>
            <a:ext cx="9315450" cy="58245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D02A1F-1758-4F0B-A778-E8B5B9871819}"/>
              </a:ext>
            </a:extLst>
          </p:cNvPr>
          <p:cNvSpPr/>
          <p:nvPr/>
        </p:nvSpPr>
        <p:spPr>
          <a:xfrm>
            <a:off x="4367213" y="2822576"/>
            <a:ext cx="1100137" cy="1444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78231B-7485-47DB-B404-31C7866EC0BA}"/>
              </a:ext>
            </a:extLst>
          </p:cNvPr>
          <p:cNvSpPr/>
          <p:nvPr/>
        </p:nvSpPr>
        <p:spPr>
          <a:xfrm>
            <a:off x="7158038" y="5305426"/>
            <a:ext cx="547687" cy="6143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9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12DD6-F787-4B34-AC09-A35392B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C8D54-A008-43F9-BD43-FBC0FC19A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>
                <a:effectLst/>
                <a:latin typeface="Times New Roman" panose="02020603050405020304" pitchFamily="18" charset="0"/>
                <a:ea typeface="BiauKai"/>
              </a:rPr>
              <a:t>Colab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 is easy to use. </a:t>
            </a:r>
            <a:r>
              <a:rPr lang="en-US" altLang="zh-TW" dirty="0" smtClean="0">
                <a:latin typeface="Times New Roman" panose="02020603050405020304" pitchFamily="18" charset="0"/>
                <a:ea typeface="BiauKai"/>
              </a:rPr>
              <a:t>The only thing you need to do is to apply for a Google account.</a:t>
            </a:r>
          </a:p>
          <a:p>
            <a:endParaRPr lang="en-US" altLang="zh-TW" dirty="0">
              <a:effectLst/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It is free as it is of today (2022/11/5)</a:t>
            </a:r>
          </a:p>
          <a:p>
            <a:endParaRPr lang="en-US" altLang="zh-TW" dirty="0"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Programs are executed on the Google Cloud; You don’t need a powerful computing device to execute your codes. </a:t>
            </a:r>
            <a:r>
              <a:rPr lang="zh-TW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You can use GPUs or TPUs on the Google Cloud to speed up your 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267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3A82DE-8AEB-47A7-A0F6-8D213613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8CA958-D8CF-4B1E-A99C-A2749BE91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592DA-768B-4F5A-A86C-B17C589621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406" y="1181100"/>
            <a:ext cx="7481094" cy="53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橢圓形圖說文字 362">
            <a:extLst>
              <a:ext uri="{FF2B5EF4-FFF2-40B4-BE49-F238E27FC236}">
                <a16:creationId xmlns:a16="http://schemas.microsoft.com/office/drawing/2014/main" id="{E685EE84-53C6-4B87-A631-19911F7F684F}"/>
              </a:ext>
            </a:extLst>
          </p:cNvPr>
          <p:cNvSpPr/>
          <p:nvPr/>
        </p:nvSpPr>
        <p:spPr>
          <a:xfrm>
            <a:off x="8612505" y="3254693"/>
            <a:ext cx="2205990" cy="1291907"/>
          </a:xfrm>
          <a:prstGeom prst="wedgeEllipseCallout">
            <a:avLst>
              <a:gd name="adj1" fmla="val -49517"/>
              <a:gd name="adj2" fmla="val 79473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sz="2000" b="1" kern="100">
                <a:solidFill>
                  <a:srgbClr val="3333FF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可以使用的內核清單</a:t>
            </a:r>
            <a:endParaRPr lang="zh-TW" sz="2000" kern="10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E5FFE0-1885-469F-B3C1-8676C5597C24}"/>
              </a:ext>
            </a:extLst>
          </p:cNvPr>
          <p:cNvSpPr/>
          <p:nvPr/>
        </p:nvSpPr>
        <p:spPr>
          <a:xfrm>
            <a:off x="3576638" y="4954588"/>
            <a:ext cx="5957887" cy="14446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F0E8F5-8CFF-4DBE-AA15-524C3228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E04E2-2F75-4CA0-BCFD-A74796E4A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91E1C9-060D-4C49-876E-0CAC1898D9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228725"/>
            <a:ext cx="8126730" cy="53490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2760CD3-FF95-436B-8897-5496E691F69A}"/>
              </a:ext>
            </a:extLst>
          </p:cNvPr>
          <p:cNvSpPr/>
          <p:nvPr/>
        </p:nvSpPr>
        <p:spPr>
          <a:xfrm>
            <a:off x="3319464" y="5886449"/>
            <a:ext cx="1719262" cy="606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橢圓形圖說文字 344">
            <a:extLst>
              <a:ext uri="{FF2B5EF4-FFF2-40B4-BE49-F238E27FC236}">
                <a16:creationId xmlns:a16="http://schemas.microsoft.com/office/drawing/2014/main" id="{E5C349E8-AD47-4C1E-819C-5FD223AC65DC}"/>
              </a:ext>
            </a:extLst>
          </p:cNvPr>
          <p:cNvSpPr/>
          <p:nvPr/>
        </p:nvSpPr>
        <p:spPr>
          <a:xfrm>
            <a:off x="5694998" y="5002371"/>
            <a:ext cx="2916555" cy="1253807"/>
          </a:xfrm>
          <a:prstGeom prst="wedgeEllipseCallout">
            <a:avLst>
              <a:gd name="adj1" fmla="val -71023"/>
              <a:gd name="adj2" fmla="val 3230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kern="100" dirty="0">
                <a:solidFill>
                  <a:srgbClr val="3333FF"/>
                </a:solidFill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Python 3.7.12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82280-C5F6-4782-8009-55F90C177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7DF87-5BCB-4E04-99BF-CAE97AA5B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E04807-67E1-428D-B574-2ACEC164AC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4" y="1095376"/>
            <a:ext cx="10429875" cy="55491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2FC364-545E-46B8-84B4-A2B7AA39B695}"/>
              </a:ext>
            </a:extLst>
          </p:cNvPr>
          <p:cNvSpPr/>
          <p:nvPr/>
        </p:nvSpPr>
        <p:spPr>
          <a:xfrm>
            <a:off x="5176839" y="5873751"/>
            <a:ext cx="252411" cy="438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51C275-6F22-4060-9E4C-C8006B589BE0}"/>
              </a:ext>
            </a:extLst>
          </p:cNvPr>
          <p:cNvSpPr/>
          <p:nvPr/>
        </p:nvSpPr>
        <p:spPr>
          <a:xfrm>
            <a:off x="6224586" y="5873751"/>
            <a:ext cx="252411" cy="438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0A7F7-3D6A-45C6-8B16-1FCEB6CDFB77}"/>
              </a:ext>
            </a:extLst>
          </p:cNvPr>
          <p:cNvSpPr/>
          <p:nvPr/>
        </p:nvSpPr>
        <p:spPr>
          <a:xfrm>
            <a:off x="7272334" y="5806282"/>
            <a:ext cx="328614" cy="505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0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0824E-41D2-43A6-B676-DAD67C07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C3D54-6965-420A-8DD9-9318719A6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94DAF3-BAF3-4610-94B4-F90FBEA46C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428751"/>
            <a:ext cx="10201275" cy="53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5E63B5-73CE-48F1-9B32-41B4F20DC26E}"/>
              </a:ext>
            </a:extLst>
          </p:cNvPr>
          <p:cNvSpPr/>
          <p:nvPr/>
        </p:nvSpPr>
        <p:spPr>
          <a:xfrm>
            <a:off x="2219326" y="5248275"/>
            <a:ext cx="1904999" cy="501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9CCBEA-6478-4DCD-925D-506D7CA17B36}"/>
              </a:ext>
            </a:extLst>
          </p:cNvPr>
          <p:cNvSpPr/>
          <p:nvPr/>
        </p:nvSpPr>
        <p:spPr>
          <a:xfrm>
            <a:off x="923926" y="5749926"/>
            <a:ext cx="476250" cy="501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622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939728-D780-4869-A74D-E211E03C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C1680-C171-4F6B-9F38-629B479F7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4D9C98-536D-4F9C-990D-CA2A2A8B06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1037"/>
            <a:ext cx="10696575" cy="59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C66057-F4B8-4394-B370-A6364F45B606}"/>
              </a:ext>
            </a:extLst>
          </p:cNvPr>
          <p:cNvSpPr/>
          <p:nvPr/>
        </p:nvSpPr>
        <p:spPr>
          <a:xfrm>
            <a:off x="1123951" y="2847976"/>
            <a:ext cx="1904999" cy="438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85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7A99B5-20B4-4130-92D5-2A20E3E39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43AA2-2C4B-4E0B-8798-241049DC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646010-9540-48B2-B146-E2865AEABA8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143001"/>
            <a:ext cx="9848850" cy="55062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46F53B-5158-4613-8023-4DA5F8E6ACBE}"/>
              </a:ext>
            </a:extLst>
          </p:cNvPr>
          <p:cNvSpPr/>
          <p:nvPr/>
        </p:nvSpPr>
        <p:spPr>
          <a:xfrm>
            <a:off x="1752601" y="3457972"/>
            <a:ext cx="2028824" cy="17998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39604E-AE8C-4420-998F-9C74BB9B7B88}"/>
              </a:ext>
            </a:extLst>
          </p:cNvPr>
          <p:cNvSpPr/>
          <p:nvPr/>
        </p:nvSpPr>
        <p:spPr>
          <a:xfrm>
            <a:off x="1409701" y="3191273"/>
            <a:ext cx="228599" cy="266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8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8BF18-71CA-4C0A-83D3-73718F2A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1D8387-16A0-4B10-8DC5-A5CCCE4C1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0C14C8-14CF-4FE1-B05B-A2B8FB5B1E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311276"/>
            <a:ext cx="10839450" cy="51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DED84E-85EB-4983-9F58-BB5BE1B98B66}"/>
              </a:ext>
            </a:extLst>
          </p:cNvPr>
          <p:cNvSpPr/>
          <p:nvPr/>
        </p:nvSpPr>
        <p:spPr>
          <a:xfrm>
            <a:off x="1352551" y="4172348"/>
            <a:ext cx="2019299" cy="4472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25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B391A6-563D-4A3F-AD2C-A045ED479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6F0D21-2DE6-4005-8E0A-205ADB6B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C84C58-FBDF-4156-83E7-AAE16764C4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2" y="1464310"/>
            <a:ext cx="9845358" cy="50285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1C259B9-E644-47E5-BBDC-07F4923FAAE1}"/>
              </a:ext>
            </a:extLst>
          </p:cNvPr>
          <p:cNvSpPr/>
          <p:nvPr/>
        </p:nvSpPr>
        <p:spPr>
          <a:xfrm>
            <a:off x="1390651" y="3205361"/>
            <a:ext cx="514350" cy="480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7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3ED1F9-366F-457A-8343-A2756682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0886A-F8A5-43D1-A837-8FCB014B8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ADE74D-ECBC-4CB1-8639-6991EFAD55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6232"/>
            <a:ext cx="10401299" cy="52517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FDD658-DA1F-47E7-8601-5BF71AC67F0A}"/>
              </a:ext>
            </a:extLst>
          </p:cNvPr>
          <p:cNvSpPr/>
          <p:nvPr/>
        </p:nvSpPr>
        <p:spPr>
          <a:xfrm>
            <a:off x="5086350" y="3751302"/>
            <a:ext cx="819149" cy="3349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38488A-10DE-41F9-A2C1-8F536B1A25B6}"/>
              </a:ext>
            </a:extLst>
          </p:cNvPr>
          <p:cNvSpPr/>
          <p:nvPr/>
        </p:nvSpPr>
        <p:spPr>
          <a:xfrm>
            <a:off x="6905625" y="6129377"/>
            <a:ext cx="876299" cy="363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27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42C22-A4F9-4B89-8137-D74212CA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D162F5-AC05-4CC2-ABF4-06FBC7257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A3E3D-38AF-4562-86B6-7232038F9D3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726406"/>
            <a:ext cx="9023667" cy="45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066D41-334C-4E3F-9228-9130245ABC37}"/>
              </a:ext>
            </a:extLst>
          </p:cNvPr>
          <p:cNvSpPr/>
          <p:nvPr/>
        </p:nvSpPr>
        <p:spPr>
          <a:xfrm>
            <a:off x="7467600" y="5246727"/>
            <a:ext cx="819149" cy="563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C7B15-AA46-42D7-AD2D-F66F428736AA}"/>
              </a:ext>
            </a:extLst>
          </p:cNvPr>
          <p:cNvSpPr/>
          <p:nvPr/>
        </p:nvSpPr>
        <p:spPr>
          <a:xfrm>
            <a:off x="4448175" y="4303752"/>
            <a:ext cx="3619500" cy="668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橢圓形圖說文字 344">
            <a:extLst>
              <a:ext uri="{FF2B5EF4-FFF2-40B4-BE49-F238E27FC236}">
                <a16:creationId xmlns:a16="http://schemas.microsoft.com/office/drawing/2014/main" id="{B1CEBC70-EBA1-42F9-992F-C5581AE37C5B}"/>
              </a:ext>
            </a:extLst>
          </p:cNvPr>
          <p:cNvSpPr/>
          <p:nvPr/>
        </p:nvSpPr>
        <p:spPr>
          <a:xfrm>
            <a:off x="8172451" y="2978507"/>
            <a:ext cx="2095500" cy="1253807"/>
          </a:xfrm>
          <a:prstGeom prst="wedgeEllipseCallout">
            <a:avLst>
              <a:gd name="adj1" fmla="val -54069"/>
              <a:gd name="adj2" fmla="val 5585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000" b="1" kern="100" dirty="0">
                <a:solidFill>
                  <a:srgbClr val="3333FF"/>
                </a:solidFill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看一遍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5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EF8BC-E25C-40F4-82C8-E9DA2B2B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AAFC15-D94C-4D1A-A4D9-CAF64EF63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Components of a Computer</a:t>
            </a:r>
          </a:p>
          <a:p>
            <a:pPr lvl="1"/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CPU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(Central 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BiauKai"/>
              </a:rPr>
              <a:t>Processing 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Unit)</a:t>
            </a:r>
            <a:endParaRPr lang="en-US" altLang="zh-TW" dirty="0">
              <a:effectLst/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RAM(Random Access Memory)</a:t>
            </a:r>
            <a:endParaRPr lang="en-US" altLang="zh-TW" dirty="0">
              <a:effectLst/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HD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(Hard Disk)</a:t>
            </a:r>
            <a:endParaRPr lang="en-US" altLang="zh-TW" dirty="0">
              <a:effectLst/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A</a:t>
            </a:r>
            <a:r>
              <a:rPr lang="en-US" altLang="zh-TW" dirty="0" smtClean="0"/>
              <a:t>ccelerator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for computing</a:t>
            </a:r>
          </a:p>
          <a:p>
            <a:pPr lvl="1"/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GPU</a:t>
            </a:r>
            <a:r>
              <a:rPr lang="zh-TW" altLang="zh-TW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(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BiauKai"/>
              </a:rPr>
              <a:t>Graphic Processing Unit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), used for image processing or numerical computing</a:t>
            </a:r>
            <a:endParaRPr lang="en-US" altLang="zh-TW" dirty="0">
              <a:effectLst/>
              <a:latin typeface="Times New Roman" panose="02020603050405020304" pitchFamily="18" charset="0"/>
              <a:ea typeface="BiauKai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TPU(Tensor </a:t>
            </a:r>
            <a:r>
              <a:rPr lang="en-US" altLang="zh-TW" dirty="0">
                <a:effectLst/>
                <a:latin typeface="Times New Roman" panose="02020603050405020304" pitchFamily="18" charset="0"/>
                <a:ea typeface="BiauKai"/>
              </a:rPr>
              <a:t>Processing Unit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)</a:t>
            </a:r>
            <a:r>
              <a:rPr lang="en-US" altLang="zh-TW" dirty="0" smtClean="0"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, </a:t>
            </a:r>
            <a:r>
              <a:rPr lang="en-US" altLang="zh-TW" dirty="0" smtClean="0">
                <a:effectLst/>
                <a:latin typeface="Times New Roman" panose="02020603050405020304" pitchFamily="18" charset="0"/>
                <a:ea typeface="BiauKai"/>
              </a:rPr>
              <a:t>Google’s proprietary device for AI and Machine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20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D8A7F8-6E64-43C4-81BF-5E02B5A1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3CE905-0BD7-4433-9180-DBB9540D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99FFCE-1EB0-46E9-9605-4993B6B8A8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757680"/>
            <a:ext cx="8369300" cy="44872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4B1B59-9A73-4E7B-96B5-8E9FF617724F}"/>
              </a:ext>
            </a:extLst>
          </p:cNvPr>
          <p:cNvSpPr/>
          <p:nvPr/>
        </p:nvSpPr>
        <p:spPr>
          <a:xfrm>
            <a:off x="2089150" y="4789527"/>
            <a:ext cx="1273175" cy="506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7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3F1E1-EAD0-48A5-8767-463BEB96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588ED4-F431-4C33-9846-BF460E5F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A37BEC-E52B-4418-AFD1-A11702ADEC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41" y="915988"/>
            <a:ext cx="9266317" cy="5732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995721-6BC3-4524-8F7B-E45689220B9A}"/>
              </a:ext>
            </a:extLst>
          </p:cNvPr>
          <p:cNvSpPr/>
          <p:nvPr/>
        </p:nvSpPr>
        <p:spPr>
          <a:xfrm>
            <a:off x="1879601" y="3175813"/>
            <a:ext cx="901700" cy="48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9BEEDD-E4FD-473A-9A2D-547FC5B63CE7}"/>
              </a:ext>
            </a:extLst>
          </p:cNvPr>
          <p:cNvSpPr/>
          <p:nvPr/>
        </p:nvSpPr>
        <p:spPr>
          <a:xfrm>
            <a:off x="8566151" y="2000657"/>
            <a:ext cx="2263774" cy="4647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橢圓形圖說文字 344">
            <a:extLst>
              <a:ext uri="{FF2B5EF4-FFF2-40B4-BE49-F238E27FC236}">
                <a16:creationId xmlns:a16="http://schemas.microsoft.com/office/drawing/2014/main" id="{52BB93B6-E8F4-44AA-97B6-885121CE2CBE}"/>
              </a:ext>
            </a:extLst>
          </p:cNvPr>
          <p:cNvSpPr/>
          <p:nvPr/>
        </p:nvSpPr>
        <p:spPr>
          <a:xfrm>
            <a:off x="2444751" y="4001294"/>
            <a:ext cx="2095500" cy="1253807"/>
          </a:xfrm>
          <a:prstGeom prst="wedgeEllipseCallout">
            <a:avLst>
              <a:gd name="adj1" fmla="val -49069"/>
              <a:gd name="adj2" fmla="val -7784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000" b="1" kern="100" dirty="0">
                <a:solidFill>
                  <a:srgbClr val="3333FF"/>
                </a:solidFill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滑鼠連續點兩下</a:t>
            </a:r>
            <a:endParaRPr lang="zh-TW" sz="2000" kern="1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6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8B773-B76B-4940-80CD-24001623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14F6CD-1BDE-4F75-B73D-3095F00EF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F906E2-FB2E-490F-ACCE-AAE706A59A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7" y="932656"/>
            <a:ext cx="8696325" cy="5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FC0A77-29DE-4F49-A758-11650CFAA269}"/>
              </a:ext>
            </a:extLst>
          </p:cNvPr>
          <p:cNvSpPr/>
          <p:nvPr/>
        </p:nvSpPr>
        <p:spPr>
          <a:xfrm>
            <a:off x="2613026" y="1208901"/>
            <a:ext cx="901700" cy="48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2BEE41-E487-466C-9C28-5136948646D1}"/>
              </a:ext>
            </a:extLst>
          </p:cNvPr>
          <p:cNvSpPr/>
          <p:nvPr/>
        </p:nvSpPr>
        <p:spPr>
          <a:xfrm>
            <a:off x="2917826" y="6199991"/>
            <a:ext cx="901700" cy="481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1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C6BA1F-16F4-4E35-9D64-AF0A9E38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D2911C-2AEB-4191-96FD-55BB5C394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5D1D72-41A2-4F9A-8025-AE78283D78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10172700" cy="6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000F56B-D5B9-45EC-9040-444A718E367B}"/>
              </a:ext>
            </a:extLst>
          </p:cNvPr>
          <p:cNvSpPr/>
          <p:nvPr/>
        </p:nvSpPr>
        <p:spPr>
          <a:xfrm>
            <a:off x="5994400" y="5936069"/>
            <a:ext cx="2311399" cy="645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10003-A14B-4DB6-8504-F5D846012D72}"/>
              </a:ext>
            </a:extLst>
          </p:cNvPr>
          <p:cNvSpPr/>
          <p:nvPr/>
        </p:nvSpPr>
        <p:spPr>
          <a:xfrm>
            <a:off x="1371601" y="563562"/>
            <a:ext cx="1085850" cy="645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08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BFCCB-AF4B-4CD0-B509-F9E1950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9F4EF-87E0-4ECB-B053-3B4BC4D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TW" dirty="0" err="1"/>
              <a:t>Colab</a:t>
            </a:r>
            <a:r>
              <a:rPr lang="en-US" altLang="zh-TW" dirty="0"/>
              <a:t> installation &amp; usage</a:t>
            </a:r>
          </a:p>
          <a:p>
            <a:r>
              <a:rPr lang="zh-TW" altLang="en-US" dirty="0"/>
              <a:t> </a:t>
            </a:r>
            <a:r>
              <a:rPr lang="en-US" altLang="zh-TW" sz="3200" b="1" dirty="0"/>
              <a:t>Important Python packages</a:t>
            </a:r>
            <a:endParaRPr lang="en-US" altLang="zh-TW" b="1" dirty="0"/>
          </a:p>
          <a:p>
            <a:r>
              <a:rPr lang="en-US" altLang="zh-TW" dirty="0"/>
              <a:t>Flow control</a:t>
            </a:r>
            <a:r>
              <a:rPr lang="zh-TW" altLang="en-US" dirty="0"/>
              <a:t>：</a:t>
            </a:r>
            <a:r>
              <a:rPr lang="en-US" altLang="zh-TW" b="1" dirty="0"/>
              <a:t>if </a:t>
            </a:r>
            <a:r>
              <a:rPr lang="en-US" altLang="zh-TW" dirty="0"/>
              <a:t>and </a:t>
            </a:r>
            <a:r>
              <a:rPr lang="en-US" altLang="zh-TW" b="1" dirty="0"/>
              <a:t>for</a:t>
            </a:r>
            <a:r>
              <a:rPr lang="en-US" altLang="zh-TW" dirty="0"/>
              <a:t> loop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1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E8DE3-6D74-48F0-B1E4-82B5A38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0C0762-BD25-4078-9B21-FAB542218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D09028-1333-4C2E-9BCF-E4CA8EB60F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90688"/>
            <a:ext cx="9048750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CA871C3-2199-4DE8-8415-E35139A962B6}"/>
              </a:ext>
            </a:extLst>
          </p:cNvPr>
          <p:cNvSpPr/>
          <p:nvPr/>
        </p:nvSpPr>
        <p:spPr>
          <a:xfrm>
            <a:off x="2962274" y="3805421"/>
            <a:ext cx="4048126" cy="1557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6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30B4B-161D-42B9-9CED-257DD8EA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About </a:t>
            </a:r>
            <a:r>
              <a:rPr lang="en-US" altLang="zh-TW" sz="4400" kern="100" dirty="0" err="1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sklearn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6AA64D-678B-4248-AB57-96B7422D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kern="100" dirty="0" err="1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Scikit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-learn, </a:t>
            </a:r>
            <a:r>
              <a:rPr lang="en-US" altLang="zh-TW" kern="100" dirty="0" smtClean="0"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kern="100" dirty="0"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altLang="zh-TW" kern="100" dirty="0" smtClean="0"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  <a:hlinkClick r:id="rId2"/>
              </a:rPr>
              <a:t>en.wikipedia.org/wiki/Scikit-learn</a:t>
            </a:r>
            <a:r>
              <a:rPr lang="en-US" altLang="zh-TW" kern="100" dirty="0" smtClean="0"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: It contains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kern="100" dirty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1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.</a:t>
            </a:r>
            <a:r>
              <a:rPr lang="zh-TW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Data preprocessing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kern="100" dirty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2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.</a:t>
            </a:r>
            <a:r>
              <a:rPr lang="zh-TW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Supervised learning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 algn="just"/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Classification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 algn="just"/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Regression analysis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kern="100" dirty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3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.</a:t>
            </a:r>
            <a:r>
              <a:rPr lang="zh-TW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Unsupervised learning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 algn="just"/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Clustering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 algn="just"/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Dimensionality reduction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kern="100" dirty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4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.</a:t>
            </a:r>
            <a:r>
              <a:rPr lang="zh-TW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 </a:t>
            </a:r>
            <a:r>
              <a:rPr lang="en-US" altLang="zh-TW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Model selection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7371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30B4B-161D-42B9-9CED-257DD8EA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6AA64D-678B-4248-AB57-96B7422D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4AF50E-32C6-4A61-B785-A334BFB9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5" y="1895475"/>
            <a:ext cx="8258630" cy="4516438"/>
          </a:xfrm>
          <a:prstGeom prst="rect">
            <a:avLst/>
          </a:prstGeom>
        </p:spPr>
      </p:pic>
      <p:sp>
        <p:nvSpPr>
          <p:cNvPr id="5" name="矩形: 按鈕形 4">
            <a:extLst>
              <a:ext uri="{FF2B5EF4-FFF2-40B4-BE49-F238E27FC236}">
                <a16:creationId xmlns:a16="http://schemas.microsoft.com/office/drawing/2014/main" id="{E2F5BCEA-70A9-4477-97F4-972204220D48}"/>
              </a:ext>
            </a:extLst>
          </p:cNvPr>
          <p:cNvSpPr/>
          <p:nvPr/>
        </p:nvSpPr>
        <p:spPr>
          <a:xfrm>
            <a:off x="1005159" y="5176838"/>
            <a:ext cx="1751375" cy="901700"/>
          </a:xfrm>
          <a:prstGeom prst="bevel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集群分析</a:t>
            </a:r>
          </a:p>
        </p:txBody>
      </p:sp>
      <p:sp>
        <p:nvSpPr>
          <p:cNvPr id="7" name="矩形: 按鈕形 6">
            <a:extLst>
              <a:ext uri="{FF2B5EF4-FFF2-40B4-BE49-F238E27FC236}">
                <a16:creationId xmlns:a16="http://schemas.microsoft.com/office/drawing/2014/main" id="{9C03EC2A-1AD0-4F15-8B1E-52543A097FD2}"/>
              </a:ext>
            </a:extLst>
          </p:cNvPr>
          <p:cNvSpPr/>
          <p:nvPr/>
        </p:nvSpPr>
        <p:spPr>
          <a:xfrm>
            <a:off x="733198" y="2434432"/>
            <a:ext cx="1751375" cy="901700"/>
          </a:xfrm>
          <a:prstGeom prst="bevel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類別預測</a:t>
            </a:r>
          </a:p>
        </p:txBody>
      </p:sp>
      <p:sp>
        <p:nvSpPr>
          <p:cNvPr id="8" name="矩形: 按鈕形 7">
            <a:extLst>
              <a:ext uri="{FF2B5EF4-FFF2-40B4-BE49-F238E27FC236}">
                <a16:creationId xmlns:a16="http://schemas.microsoft.com/office/drawing/2014/main" id="{F50A8DF3-0BC0-4BB1-8207-E163005A4C7D}"/>
              </a:ext>
            </a:extLst>
          </p:cNvPr>
          <p:cNvSpPr/>
          <p:nvPr/>
        </p:nvSpPr>
        <p:spPr>
          <a:xfrm>
            <a:off x="8726737" y="2713832"/>
            <a:ext cx="1751375" cy="901700"/>
          </a:xfrm>
          <a:prstGeom prst="bevel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數值預測</a:t>
            </a:r>
          </a:p>
        </p:txBody>
      </p:sp>
      <p:sp>
        <p:nvSpPr>
          <p:cNvPr id="9" name="矩形: 按鈕形 8">
            <a:extLst>
              <a:ext uri="{FF2B5EF4-FFF2-40B4-BE49-F238E27FC236}">
                <a16:creationId xmlns:a16="http://schemas.microsoft.com/office/drawing/2014/main" id="{14C51ABF-F44E-4DA6-B5A7-FF4F03C4D4C0}"/>
              </a:ext>
            </a:extLst>
          </p:cNvPr>
          <p:cNvSpPr/>
          <p:nvPr/>
        </p:nvSpPr>
        <p:spPr>
          <a:xfrm>
            <a:off x="9602425" y="5275263"/>
            <a:ext cx="1751375" cy="901700"/>
          </a:xfrm>
          <a:prstGeom prst="bevel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維度縮減</a:t>
            </a:r>
          </a:p>
        </p:txBody>
      </p:sp>
    </p:spTree>
    <p:extLst>
      <p:ext uri="{BB962C8B-B14F-4D97-AF65-F5344CB8AC3E}">
        <p14:creationId xmlns:p14="http://schemas.microsoft.com/office/powerpoint/2010/main" val="358038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BFCCB-AF4B-4CD0-B509-F9E1950D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F9F4EF-87E0-4ECB-B053-3B4BC4D95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TW" dirty="0" err="1"/>
              <a:t>Colab</a:t>
            </a:r>
            <a:r>
              <a:rPr lang="en-US" altLang="zh-TW" dirty="0"/>
              <a:t> installation &amp; usage</a:t>
            </a:r>
          </a:p>
          <a:p>
            <a:r>
              <a:rPr lang="zh-TW" altLang="en-US" sz="2400" dirty="0"/>
              <a:t> </a:t>
            </a:r>
            <a:r>
              <a:rPr lang="en-US" altLang="zh-TW" dirty="0"/>
              <a:t>Important Python packages</a:t>
            </a:r>
            <a:endParaRPr lang="en-US" altLang="zh-TW" sz="2400" dirty="0"/>
          </a:p>
          <a:p>
            <a:r>
              <a:rPr lang="en-US" altLang="zh-TW" sz="3200" b="1" dirty="0"/>
              <a:t>Flow control</a:t>
            </a:r>
            <a:r>
              <a:rPr lang="zh-TW" altLang="en-US" sz="3200" b="1" dirty="0"/>
              <a:t>：</a:t>
            </a:r>
            <a:r>
              <a:rPr lang="en-US" altLang="zh-TW" sz="3200" b="1" dirty="0"/>
              <a:t>if </a:t>
            </a:r>
            <a:r>
              <a:rPr lang="en-US" altLang="zh-TW" sz="3200" b="1" dirty="0" smtClean="0"/>
              <a:t>statements &amp; For (or DO) </a:t>
            </a:r>
            <a:r>
              <a:rPr lang="en-US" altLang="zh-TW" sz="3200" b="1" dirty="0"/>
              <a:t>loop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4320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FB2BC-C6AF-4F28-BB8A-2A8B7804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44CED3-E521-4E1E-8704-7437496C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8DDF012E-FBA9-40D6-ADBF-D85F590CB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" y="1690688"/>
            <a:ext cx="5034915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condition:</a:t>
            </a:r>
            <a:endParaRPr 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expressions</a:t>
            </a:r>
            <a:endParaRPr 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0A395-9D85-417C-BACC-106C74C005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467" y="1690688"/>
            <a:ext cx="374586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2">
            <a:extLst>
              <a:ext uri="{FF2B5EF4-FFF2-40B4-BE49-F238E27FC236}">
                <a16:creationId xmlns:a16="http://schemas.microsoft.com/office/drawing/2014/main" id="{1C90E8B4-3DB4-4E07-B12B-B4F06D934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1" y="3287376"/>
            <a:ext cx="5034915" cy="18799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/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BMI = float(input</a:t>
            </a:r>
            <a:r>
              <a:rPr lang="en-US" sz="28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(“Please input your BMI value:"))</a:t>
            </a:r>
            <a:endParaRPr 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</a:t>
            </a:r>
            <a:r>
              <a:rPr lang="en-US" sz="2800" b="1" i="1" kern="100" dirty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BMI&gt;=35</a:t>
            </a:r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8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print</a:t>
            </a:r>
            <a:r>
              <a:rPr lang="en-US" sz="28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(“</a:t>
            </a:r>
            <a:r>
              <a:rPr lang="en-US" altLang="zh-TW" sz="2800" b="1" i="1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Obese</a:t>
            </a:r>
            <a:r>
              <a:rPr lang="en-US" sz="2800" b="1" i="1" kern="100" dirty="0" smtClean="0">
                <a:effectLst/>
                <a:latin typeface="Times New Roman" panose="02020603050405020304" pitchFamily="18" charset="0"/>
                <a:ea typeface="BiauKai"/>
                <a:cs typeface="Times New Roman" panose="02020603050405020304" pitchFamily="18" charset="0"/>
              </a:rPr>
              <a:t>!”)</a:t>
            </a:r>
            <a:endParaRPr 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B314D-A839-4633-8672-9BEED66D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A7C31B-C18A-42E8-A921-88786773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4140F5-6372-4FB3-AB2F-3529A1DC12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84" y="1690688"/>
            <a:ext cx="7776845" cy="48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37E985-E2CA-4F12-8188-4BFF747C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45" y="3515592"/>
            <a:ext cx="3855389" cy="24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11193-2EF9-4448-82FD-00072722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D2CC62-F421-48B2-85B1-674E4FE66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99B10A-F5DD-4087-AEF9-B67E0B4C1E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90688"/>
            <a:ext cx="8029575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7D4692-11B6-4F0D-B7E5-C7719F39D4EC}"/>
              </a:ext>
            </a:extLst>
          </p:cNvPr>
          <p:cNvSpPr/>
          <p:nvPr/>
        </p:nvSpPr>
        <p:spPr>
          <a:xfrm>
            <a:off x="3371850" y="4114282"/>
            <a:ext cx="5724524" cy="1557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994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FCB387-A518-41B3-AC45-1E2F6A65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23F886-DA96-4924-B76B-25E87FD06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B547F866-A6ED-441D-9E67-C7FF2A8A3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1" y="1825625"/>
            <a:ext cx="5034915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2400" b="1" i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condition:</a:t>
            </a:r>
            <a:endParaRPr lang="zh-TW" sz="24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expressions_A  for True condition</a:t>
            </a:r>
            <a:endParaRPr lang="zh-TW" sz="24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else:</a:t>
            </a:r>
            <a:endParaRPr lang="zh-TW" sz="24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expressions_B  for False condition</a:t>
            </a:r>
            <a:endParaRPr lang="zh-TW" sz="24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CFC64232-F575-4F5A-BDE3-CE1D59D27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1" y="4001294"/>
            <a:ext cx="5034915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temperature = float(input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(“Please input you temperature(</a:t>
            </a:r>
            <a:r>
              <a:rPr lang="zh-TW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°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</a:t>
            </a:r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):"))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temperature &gt;= 37.5: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print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(“</a:t>
            </a:r>
            <a:r>
              <a:rPr lang="en-US" altLang="zh-TW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Have a fever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!!")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else: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print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(“</a:t>
            </a:r>
            <a:r>
              <a:rPr lang="en-US" altLang="zh-TW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Normal</a:t>
            </a:r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~")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23DDEE-E2FE-4BB7-80BA-343EAC1BF9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485" y="1825625"/>
            <a:ext cx="3986530" cy="512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234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33DB3-70A8-474D-A5E9-373025F1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59E48D-7127-42B8-A139-41E319310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0428F2-5198-44A5-B201-535889CD77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4" y="1219200"/>
            <a:ext cx="6734175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72B1182-0B00-4D9E-B05A-DDCCA8A73C3F}"/>
              </a:ext>
            </a:extLst>
          </p:cNvPr>
          <p:cNvSpPr/>
          <p:nvPr/>
        </p:nvSpPr>
        <p:spPr>
          <a:xfrm>
            <a:off x="3667125" y="4610284"/>
            <a:ext cx="5724524" cy="15571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359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A5B36-517C-4BA8-8C42-FC2D4834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 loop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1AFE6A-9460-417D-AD94-DFA9FD75E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2">
            <a:extLst>
              <a:ext uri="{FF2B5EF4-FFF2-40B4-BE49-F238E27FC236}">
                <a16:creationId xmlns:a16="http://schemas.microsoft.com/office/drawing/2014/main" id="{F8AAFF0F-94C2-4428-9521-89484DDEA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8" y="1937702"/>
            <a:ext cx="559403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just"/>
            <a:r>
              <a:rPr lang="en-US" altLang="zh-TW" sz="2400" b="1" i="1" u="sng" kern="100" dirty="0" smtClean="0">
                <a:solidFill>
                  <a:srgbClr val="C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Syntax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condition:</a:t>
            </a:r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　　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4800"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expressions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 smtClean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</a:t>
            </a:r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&lt;variable&gt; in &lt;sequence&gt;:</a:t>
            </a:r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　　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4800"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expressions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zh-TW" sz="2400" b="1" i="1" u="sng" kern="1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中文解釋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/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</a:t>
            </a:r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變數</a:t>
            </a:r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in </a:t>
            </a:r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任何序列物件</a:t>
            </a:r>
            <a:r>
              <a:rPr lang="en-US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　　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04800" algn="just"/>
            <a:r>
              <a:rPr lang="zh-TW" sz="2400" b="1" i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執行內容</a:t>
            </a:r>
            <a:endParaRPr 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4B5A4-1203-4E34-BCD5-0B2A5B38DF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27" y="1937702"/>
            <a:ext cx="5034915" cy="4739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942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215E6-2553-4BAD-B17D-9E6BE9A6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C08FF-9CB1-4CD9-A8B7-C1F8CC228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AE67D0-62E2-4159-9BF0-CE5F7D9957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970" y="1379220"/>
            <a:ext cx="7326630" cy="53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AFDE3D-BD38-4E75-A56E-42F0223E7419}"/>
              </a:ext>
            </a:extLst>
          </p:cNvPr>
          <p:cNvSpPr/>
          <p:nvPr/>
        </p:nvSpPr>
        <p:spPr>
          <a:xfrm>
            <a:off x="4095749" y="3921626"/>
            <a:ext cx="1104901" cy="13456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791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DFDBC-4A3F-45B7-AC10-BE0C32A7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725F80-5253-47F9-9B43-3FB7E368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3F2F47-326B-4C5D-B687-F83CA9C019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1540828"/>
            <a:ext cx="7162482" cy="53171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5F8B94-8CEC-4374-8A08-1E40AE6ECE9F}"/>
              </a:ext>
            </a:extLst>
          </p:cNvPr>
          <p:cNvSpPr/>
          <p:nvPr/>
        </p:nvSpPr>
        <p:spPr>
          <a:xfrm>
            <a:off x="3362324" y="4831265"/>
            <a:ext cx="2733676" cy="485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1904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866714-3374-465D-8EDF-65A003B3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22159-0D58-47A4-B453-429CAEE8D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2501AC-2020-47D7-A852-FAE3DE8473F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009650"/>
            <a:ext cx="7448549" cy="56708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422280-0CB4-4E2D-890E-71EA30CD8E53}"/>
              </a:ext>
            </a:extLst>
          </p:cNvPr>
          <p:cNvSpPr/>
          <p:nvPr/>
        </p:nvSpPr>
        <p:spPr>
          <a:xfrm>
            <a:off x="3362324" y="3581400"/>
            <a:ext cx="1905002" cy="14668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523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1B81B8-7B63-4E86-AE7D-E98BDA4A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39EF1-A3E2-41D1-A4CD-3A34FBBE1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083B8A-3DC4-42C2-80C5-2A0D2F5D47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314449"/>
            <a:ext cx="6864350" cy="54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35493B-E8C8-43BA-9A5B-AD5611E932EA}"/>
              </a:ext>
            </a:extLst>
          </p:cNvPr>
          <p:cNvSpPr/>
          <p:nvPr/>
        </p:nvSpPr>
        <p:spPr>
          <a:xfrm>
            <a:off x="4552948" y="3810000"/>
            <a:ext cx="4864101" cy="895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792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4CE1D0-9AB6-46F2-BDF7-56B37629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E75FD-83FE-47DE-89E2-959CFB8D7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2ACBE7-0D22-4C30-A1E0-A765AE0DFB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90688"/>
            <a:ext cx="9953625" cy="4900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87D507-D98A-406E-B700-4DCDDF68BE39}"/>
              </a:ext>
            </a:extLst>
          </p:cNvPr>
          <p:cNvSpPr/>
          <p:nvPr/>
        </p:nvSpPr>
        <p:spPr>
          <a:xfrm>
            <a:off x="2305048" y="3619500"/>
            <a:ext cx="3409952" cy="7429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6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295724-8310-4D52-836C-036D1B75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7FA5B-73B8-479B-8782-A79C42F83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D4C15A-1528-47AF-B04B-DDD2502780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7" y="1690688"/>
            <a:ext cx="9115425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0D27A98-C253-45CA-AF43-330CD9FAAF7D}"/>
              </a:ext>
            </a:extLst>
          </p:cNvPr>
          <p:cNvSpPr/>
          <p:nvPr/>
        </p:nvSpPr>
        <p:spPr>
          <a:xfrm>
            <a:off x="2514600" y="3790950"/>
            <a:ext cx="2219325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07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B5CE6-2F2F-48A3-A88E-29A2C20F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F409D5-918E-4489-BD3D-7C571E8B5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6F7C717-0911-4F0E-8BEB-C4759CED82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690688"/>
            <a:ext cx="7867650" cy="4445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9D7BE70-1DB9-4BB7-88EF-49708EFB6B3A}"/>
              </a:ext>
            </a:extLst>
          </p:cNvPr>
          <p:cNvSpPr/>
          <p:nvPr/>
        </p:nvSpPr>
        <p:spPr>
          <a:xfrm>
            <a:off x="8839200" y="1758950"/>
            <a:ext cx="1104900" cy="765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8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FF01A-386B-46E0-ABF2-834574FD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D7FC5-3E7D-4A9F-BCB4-4FCC5D11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Q&amp;A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770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8836D-0E68-4B6B-AF37-824D8E4E9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67536-7FAD-462E-B38A-EE653D152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0C258E-C001-4340-BB59-709AE0643B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57175"/>
            <a:ext cx="6867525" cy="64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82C1031-27B3-44E1-A7FA-F485D9DAFC8C}"/>
              </a:ext>
            </a:extLst>
          </p:cNvPr>
          <p:cNvSpPr/>
          <p:nvPr/>
        </p:nvSpPr>
        <p:spPr>
          <a:xfrm>
            <a:off x="7137717" y="4790758"/>
            <a:ext cx="1215708" cy="667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D74CAD-74B8-42FA-9429-C1BB87CECB1F}"/>
              </a:ext>
            </a:extLst>
          </p:cNvPr>
          <p:cNvSpPr/>
          <p:nvPr/>
        </p:nvSpPr>
        <p:spPr>
          <a:xfrm>
            <a:off x="3251516" y="2561908"/>
            <a:ext cx="3111183" cy="667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85355C-E639-4185-B2DA-A468352C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1E6706-4C07-411B-B1A4-E857177B4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34009FA-F680-411B-9C54-62428601B2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046162"/>
            <a:ext cx="5229225" cy="58118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F320FAF-297C-45AA-936C-287509525F8D}"/>
              </a:ext>
            </a:extLst>
          </p:cNvPr>
          <p:cNvSpPr/>
          <p:nvPr/>
        </p:nvSpPr>
        <p:spPr>
          <a:xfrm>
            <a:off x="4070666" y="3095466"/>
            <a:ext cx="4197034" cy="924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F6E7D-5C08-4550-92FE-6BACA5D674C7}"/>
              </a:ext>
            </a:extLst>
          </p:cNvPr>
          <p:cNvSpPr/>
          <p:nvPr/>
        </p:nvSpPr>
        <p:spPr>
          <a:xfrm>
            <a:off x="7232966" y="4562316"/>
            <a:ext cx="1110934" cy="590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5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423</Words>
  <Application>Microsoft Office PowerPoint</Application>
  <PresentationFormat>寬螢幕</PresentationFormat>
  <Paragraphs>95</Paragraphs>
  <Slides>70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70</vt:i4>
      </vt:variant>
    </vt:vector>
  </HeadingPairs>
  <TitlesOfParts>
    <vt:vector size="79" baseType="lpstr">
      <vt:lpstr>BiauKai</vt:lpstr>
      <vt:lpstr>等线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Appendix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About sklearn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For loop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附錄ㄧ Colab使用介紹</dc:title>
  <dc:creator>eric9</dc:creator>
  <cp:lastModifiedBy>USER</cp:lastModifiedBy>
  <cp:revision>59</cp:revision>
  <dcterms:created xsi:type="dcterms:W3CDTF">2022-02-19T01:05:28Z</dcterms:created>
  <dcterms:modified xsi:type="dcterms:W3CDTF">2022-11-05T14:39:20Z</dcterms:modified>
</cp:coreProperties>
</file>